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75" r:id="rId4"/>
    <p:sldId id="290" r:id="rId5"/>
    <p:sldId id="263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5" r:id="rId16"/>
    <p:sldId id="316" r:id="rId17"/>
    <p:sldId id="317" r:id="rId18"/>
    <p:sldId id="318" r:id="rId19"/>
    <p:sldId id="314" r:id="rId20"/>
    <p:sldId id="344" r:id="rId21"/>
    <p:sldId id="302" r:id="rId22"/>
    <p:sldId id="319" r:id="rId23"/>
    <p:sldId id="320" r:id="rId24"/>
    <p:sldId id="335" r:id="rId25"/>
    <p:sldId id="322" r:id="rId26"/>
    <p:sldId id="321" r:id="rId27"/>
    <p:sldId id="323" r:id="rId28"/>
    <p:sldId id="324" r:id="rId29"/>
    <p:sldId id="325" r:id="rId30"/>
    <p:sldId id="326" r:id="rId31"/>
    <p:sldId id="327" r:id="rId32"/>
    <p:sldId id="342" r:id="rId33"/>
    <p:sldId id="301" r:id="rId34"/>
    <p:sldId id="328" r:id="rId35"/>
    <p:sldId id="329" r:id="rId36"/>
    <p:sldId id="330" r:id="rId37"/>
    <p:sldId id="331" r:id="rId38"/>
    <p:sldId id="332" r:id="rId39"/>
    <p:sldId id="333" r:id="rId40"/>
    <p:sldId id="334" r:id="rId41"/>
    <p:sldId id="336" r:id="rId42"/>
    <p:sldId id="337" r:id="rId43"/>
    <p:sldId id="343" r:id="rId44"/>
    <p:sldId id="338" r:id="rId45"/>
    <p:sldId id="339" r:id="rId46"/>
    <p:sldId id="340" r:id="rId47"/>
    <p:sldId id="341" r:id="rId4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/>
    <p:restoredTop sz="78931"/>
  </p:normalViewPr>
  <p:slideViewPr>
    <p:cSldViewPr snapToGrid="0" snapToObjects="1">
      <p:cViewPr varScale="1">
        <p:scale>
          <a:sx n="76" d="100"/>
          <a:sy n="76" d="100"/>
        </p:scale>
        <p:origin x="1768" y="200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0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153347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8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/>
              <a:t>Selector: tells you which element the rule applies to.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Declaration: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Light"/>
              </a:rPr>
              <a:t> tells you how the element should be styled.</a:t>
            </a:r>
            <a:endParaRPr kumimoji="0" lang="en-US" sz="24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Tx/>
              <a:latin typeface="Helvetica Neue"/>
              <a:ea typeface="Helvetica Neue"/>
              <a:cs typeface="Helvetica Neue"/>
              <a:sym typeface="Helvetica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13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Property: refers to the aspect</a:t>
            </a:r>
            <a:r>
              <a:rPr lang="en-US" baseline="0" dirty="0" smtClean="0"/>
              <a:t> of the element that you want to change. E.g. color, font, width, border</a:t>
            </a:r>
          </a:p>
          <a:p>
            <a:r>
              <a:rPr lang="en-US" baseline="0" dirty="0" smtClean="0"/>
              <a:t>Value: the setting you want to use for that property. E.g. red, </a:t>
            </a:r>
            <a:r>
              <a:rPr lang="en-US" baseline="0" dirty="0" err="1" smtClean="0"/>
              <a:t>monospace</a:t>
            </a:r>
            <a:r>
              <a:rPr lang="en-US" baseline="0" dirty="0" smtClean="0"/>
              <a:t>, 100%, thick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22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Sometimes, CSS rules overlap on the same element or elements. Browsers</a:t>
            </a:r>
            <a:r>
              <a:rPr lang="en-US" baseline="0" dirty="0" smtClean="0"/>
              <a:t> use precedence rules to sort out which rule should really be used in those situations.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We’ll go over the student questions, then give you time to work</a:t>
            </a:r>
            <a:r>
              <a:rPr lang="en-US" baseline="0" dirty="0" smtClean="0"/>
              <a:t>. As you figure out what’s going on, you can ask the person next to you if they found the same thing.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2289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selectors</a:t>
            </a:r>
            <a:r>
              <a:rPr lang="en-US" baseline="0" dirty="0" smtClean="0"/>
              <a:t> are identical, t</a:t>
            </a:r>
            <a:r>
              <a:rPr lang="en-US" dirty="0" smtClean="0"/>
              <a:t>he rule that comes later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more specific rule will take precedence.</a:t>
            </a:r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</a:t>
            </a:r>
            <a:r>
              <a:rPr lang="en-US" baseline="0" dirty="0" smtClean="0"/>
              <a:t> all elements have opening and closing tags? (No) What do you call elements that don’t? (empty elements)</a:t>
            </a:r>
          </a:p>
          <a:p>
            <a:r>
              <a:rPr lang="en-US" baseline="0" dirty="0" smtClean="0"/>
              <a:t>What’s an example of an empty element? (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What is structural HTML for? Don’t use the word structure. (Describing where items are on a page)</a:t>
            </a:r>
          </a:p>
          <a:p>
            <a:r>
              <a:rPr lang="en-US" baseline="0" dirty="0" smtClean="0"/>
              <a:t>What does semantic HTML describe? (The amount of emphasis on words, the meaning of things on the page)</a:t>
            </a:r>
          </a:p>
          <a:p>
            <a:r>
              <a:rPr lang="en-US" baseline="0" dirty="0" smtClean="0"/>
              <a:t>How do you access a file in the same folder? 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folder within that same folder? </a:t>
            </a:r>
            <a:r>
              <a:rPr lang="en-US" baseline="0" dirty="0" err="1" smtClean="0"/>
              <a:t>foldername</a:t>
            </a:r>
            <a:r>
              <a:rPr lang="en-US" baseline="0" dirty="0" smtClean="0"/>
              <a:t>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  <a:p>
            <a:r>
              <a:rPr lang="en-US" baseline="0" dirty="0" smtClean="0"/>
              <a:t>How about one in a parent folder? ../</a:t>
            </a:r>
            <a:r>
              <a:rPr lang="en-US" baseline="0" dirty="0" err="1" smtClean="0"/>
              <a:t>file.ext</a:t>
            </a: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461100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“The element that contains it”: you</a:t>
            </a:r>
            <a:r>
              <a:rPr lang="en-US" baseline="0" dirty="0" smtClean="0"/>
              <a:t> can see this on developer tools, when you mouse over elements in the console.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</a:t>
            </a:r>
            <a:r>
              <a:rPr lang="en-US" baseline="0" dirty="0" smtClean="0"/>
              <a:t> 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32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288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finished with this,</a:t>
            </a:r>
            <a:r>
              <a:rPr lang="en-US" baseline="0" dirty="0" smtClean="0"/>
              <a:t> two options: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-recreate page, but this time start with no HTML.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-Try creating (or studying) the chapter 11 example. http://</a:t>
            </a:r>
            <a:r>
              <a:rPr lang="en-US" baseline="0" dirty="0" err="1" smtClean="0"/>
              <a:t>www.htmlandcssbook.com</a:t>
            </a:r>
            <a:r>
              <a:rPr lang="en-US" baseline="0" dirty="0" smtClean="0"/>
              <a:t>/code-samples/chapter-11/</a:t>
            </a:r>
            <a:r>
              <a:rPr lang="en-US" baseline="0" dirty="0" err="1" smtClean="0"/>
              <a:t>example.html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8744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the topics covered:</a:t>
            </a:r>
          </a:p>
          <a:p>
            <a:r>
              <a:rPr lang="en-US" dirty="0" smtClean="0"/>
              <a:t>Topics: div, span, CSS</a:t>
            </a:r>
          </a:p>
          <a:p>
            <a:r>
              <a:rPr lang="en-US" dirty="0" smtClean="0"/>
              <a:t>New</a:t>
            </a:r>
            <a:r>
              <a:rPr lang="en-US" baseline="0" dirty="0" smtClean="0"/>
              <a:t> Processes: (link CSS page to HTML document)</a:t>
            </a:r>
            <a:endParaRPr lang="en-US" dirty="0" smtClean="0"/>
          </a:p>
          <a:p>
            <a:r>
              <a:rPr lang="en-US" baseline="0" dirty="0" smtClean="0"/>
              <a:t>Overall:</a:t>
            </a:r>
          </a:p>
          <a:p>
            <a:r>
              <a:rPr lang="en-US" baseline="0" dirty="0" smtClean="0"/>
              <a:t>-What went well?</a:t>
            </a:r>
          </a:p>
          <a:p>
            <a:r>
              <a:rPr lang="en-US" baseline="0" dirty="0" smtClean="0"/>
              <a:t>-What could have gone better?</a:t>
            </a:r>
          </a:p>
          <a:p>
            <a:r>
              <a:rPr lang="en-US" baseline="0" dirty="0" smtClean="0"/>
              <a:t>-What will do we to improve?</a:t>
            </a:r>
          </a:p>
        </p:txBody>
      </p:sp>
    </p:spTree>
    <p:extLst>
      <p:ext uri="{BB962C8B-B14F-4D97-AF65-F5344CB8AC3E}">
        <p14:creationId xmlns:p14="http://schemas.microsoft.com/office/powerpoint/2010/main" val="883624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53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3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</a:t>
            </a:r>
            <a:r>
              <a:rPr lang="en-US" baseline="0" dirty="0" smtClean="0"/>
              <a:t> students open </a:t>
            </a:r>
            <a:r>
              <a:rPr lang="en-US" baseline="0" dirty="0" err="1" smtClean="0"/>
              <a:t>HelloWorldHTML.html</a:t>
            </a:r>
            <a:r>
              <a:rPr lang="en-US" baseline="0" dirty="0" smtClean="0"/>
              <a:t> for this and the following exercises.</a:t>
            </a:r>
          </a:p>
          <a:p>
            <a:r>
              <a:rPr lang="en-US" baseline="0" dirty="0" smtClean="0"/>
              <a:t>Students should add the div tag to the div already on the page.</a:t>
            </a:r>
          </a:p>
          <a:p>
            <a:r>
              <a:rPr lang="en-US" baseline="0" dirty="0" smtClean="0"/>
              <a:t>The color highlighted portions are what the students should focus on. The rest of the code is only for reference.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7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Students should add the attribute</a:t>
            </a:r>
            <a:r>
              <a:rPr lang="en-US" baseline="0" dirty="0" smtClean="0"/>
              <a:t> to the div with the ”header” tag. Make sure students add a semi-colon inside the quotation.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31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students</a:t>
            </a:r>
            <a:r>
              <a:rPr lang="en-US" baseline="0" dirty="0" smtClean="0"/>
              <a:t> add the id to the span on the </a:t>
            </a:r>
            <a:r>
              <a:rPr lang="en-US" baseline="0" dirty="0" err="1" smtClean="0"/>
              <a:t>HelloWorldHTML.html</a:t>
            </a:r>
            <a:r>
              <a:rPr lang="en-US" baseline="0" dirty="0" smtClean="0"/>
              <a:t> document they have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85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  <a:r>
              <a:rPr lang="en-US" baseline="0" dirty="0" smtClean="0"/>
              <a:t> will add the attribute to the same &lt;span&gt; tag in the previous slide. Make sure students at semi-colon inside the quotation.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221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the students</a:t>
            </a:r>
            <a:r>
              <a:rPr lang="en-US" baseline="0" dirty="0" smtClean="0"/>
              <a:t> to only delete the attributes and their values.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857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</a:t>
            </a:r>
            <a:r>
              <a:rPr lang="en-US" baseline="0" dirty="0" smtClean="0"/>
              <a:t> students that files paths are case sensitive.</a:t>
            </a:r>
          </a:p>
          <a:p>
            <a:r>
              <a:rPr lang="en-US" baseline="0" dirty="0" smtClean="0"/>
              <a:t>Path: </a:t>
            </a:r>
            <a:r>
              <a:rPr lang="en-US" baseline="0" dirty="0" err="1" smtClean="0"/>
              <a:t>css</a:t>
            </a:r>
            <a:r>
              <a:rPr lang="en-US" baseline="0" dirty="0" smtClean="0"/>
              <a:t>/index-</a:t>
            </a:r>
            <a:r>
              <a:rPr lang="en-US" baseline="0" dirty="0" err="1" smtClean="0"/>
              <a:t>stylesheet.css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Day </a:t>
            </a:r>
            <a:r>
              <a:rPr lang="en-US" dirty="0" smtClean="0"/>
              <a:t>4</a:t>
            </a:r>
            <a:r>
              <a:rPr dirty="0" smtClean="0"/>
              <a:t> </a:t>
            </a:r>
            <a:r>
              <a:rPr dirty="0"/>
              <a:t>(MM/DD/YYYY)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D-Code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&lt;span&gt;&lt;/span&gt;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inline element</a:t>
            </a:r>
          </a:p>
          <a:p>
            <a:r>
              <a:rPr lang="en-US" dirty="0" smtClean="0"/>
              <a:t>Used to group elements on one line together</a:t>
            </a:r>
          </a:p>
          <a:p>
            <a:r>
              <a:rPr lang="en-US" dirty="0" smtClean="0"/>
              <a:t>Usually used to make some items appear a certain way with CSS</a:t>
            </a:r>
          </a:p>
          <a:p>
            <a:pPr lvl="1"/>
            <a:r>
              <a:rPr lang="en-US" dirty="0" smtClean="0"/>
              <a:t>Example: use span within a &lt;p&gt; element</a:t>
            </a:r>
          </a:p>
        </p:txBody>
      </p:sp>
    </p:spTree>
    <p:extLst>
      <p:ext uri="{BB962C8B-B14F-4D97-AF65-F5344CB8AC3E}">
        <p14:creationId xmlns:p14="http://schemas.microsoft.com/office/powerpoint/2010/main" val="21305495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106017"/>
            <a:ext cx="11099800" cy="2159000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65017"/>
            <a:ext cx="11099800" cy="23390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Open </a:t>
            </a:r>
            <a:r>
              <a:rPr lang="en-US" dirty="0" err="1" smtClean="0"/>
              <a:t>HelloWorldHTML.html</a:t>
            </a:r>
            <a:endParaRPr lang="en-US" dirty="0" smtClean="0"/>
          </a:p>
          <a:p>
            <a:r>
              <a:rPr lang="en-US" dirty="0" smtClean="0"/>
              <a:t>Create a div tag with an id of “header” to surround the first three elements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3768" y="4798130"/>
            <a:ext cx="11165306" cy="4288353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/>
              <a:t>&lt;</a:t>
            </a:r>
            <a:r>
              <a:rPr lang="en-US" sz="2800" dirty="0">
                <a:solidFill>
                  <a:schemeClr val="tx1"/>
                </a:solidFill>
              </a:rPr>
              <a:t>body</a:t>
            </a:r>
            <a:r>
              <a:rPr lang="en-US" sz="2800" dirty="0"/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id</a:t>
            </a:r>
            <a:r>
              <a:rPr lang="en-US" dirty="0"/>
              <a:t>=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“header”</a:t>
            </a:r>
            <a:r>
              <a:rPr lang="en-US" dirty="0"/>
              <a:t>&gt;</a:t>
            </a:r>
            <a:br>
              <a:rPr lang="en-US" dirty="0"/>
            </a:br>
            <a:r>
              <a:rPr lang="en-US" sz="2800" dirty="0" smtClean="0"/>
              <a:t>		&lt;</a:t>
            </a:r>
            <a:r>
              <a:rPr lang="en-US" sz="2800" dirty="0">
                <a:solidFill>
                  <a:schemeClr val="tx1"/>
                </a:solidFill>
              </a:rPr>
              <a:t>h1 align=“center”&gt;Hello World!!&lt;/h1&gt;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&lt;</a:t>
            </a:r>
            <a:r>
              <a:rPr lang="en-US" sz="2800" dirty="0">
                <a:solidFill>
                  <a:schemeClr val="tx1"/>
                </a:solidFill>
              </a:rPr>
              <a:t>h2&gt;by: (your name here)&lt;/h2&gt;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</a:t>
            </a:r>
            <a:r>
              <a:rPr lang="en-US" sz="2800" dirty="0" smtClean="0"/>
              <a:t>&lt;</a:t>
            </a:r>
            <a:r>
              <a:rPr lang="en-US" sz="2800" dirty="0">
                <a:solidFill>
                  <a:schemeClr val="tx1"/>
                </a:solidFill>
              </a:rPr>
              <a:t>p&gt;You just wrote a webpage using HTML at </a:t>
            </a:r>
            <a:endParaRPr lang="en-US" sz="2800" dirty="0" smtClean="0">
              <a:solidFill>
                <a:schemeClr val="tx1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			&lt;a </a:t>
            </a:r>
            <a:r>
              <a:rPr lang="en-US" sz="2800" dirty="0" err="1" smtClean="0">
                <a:solidFill>
                  <a:schemeClr val="tx1"/>
                </a:solidFill>
              </a:rPr>
              <a:t>href</a:t>
            </a:r>
            <a:r>
              <a:rPr lang="en-US" sz="2800" dirty="0" smtClean="0">
                <a:solidFill>
                  <a:schemeClr val="tx1"/>
                </a:solidFill>
              </a:rPr>
              <a:t>=http</a:t>
            </a:r>
            <a:r>
              <a:rPr lang="en-US" sz="2800" dirty="0">
                <a:solidFill>
                  <a:schemeClr val="tx1"/>
                </a:solidFill>
              </a:rPr>
              <a:t>://www.detroitedisonpsa.org&gt;DEPSA&lt;/a&gt;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		&lt;/</a:t>
            </a:r>
            <a:r>
              <a:rPr lang="en-US" sz="2800" dirty="0">
                <a:solidFill>
                  <a:schemeClr val="tx1"/>
                </a:solidFill>
              </a:rPr>
              <a:t>p&gt;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 smtClean="0">
                <a:solidFill>
                  <a:schemeClr val="tx1"/>
                </a:solidFill>
              </a:rPr>
              <a:t>&gt;</a:t>
            </a:r>
          </a:p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&lt;/body&gt;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6685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useDiv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“background:#FF0000;”</a:t>
            </a:r>
            <a:r>
              <a:rPr lang="en-US" dirty="0" smtClean="0"/>
              <a:t> to the &lt;div&gt;.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5836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2250141"/>
          </a:xfrm>
        </p:spPr>
        <p:txBody>
          <a:bodyPr>
            <a:normAutofit/>
          </a:bodyPr>
          <a:lstStyle/>
          <a:p>
            <a:r>
              <a:rPr lang="en-US" dirty="0" smtClean="0"/>
              <a:t>Create a span tag with an id of “</a:t>
            </a:r>
            <a:r>
              <a:rPr lang="en-US" dirty="0" err="1" smtClean="0"/>
              <a:t>wrotepage</a:t>
            </a:r>
            <a:r>
              <a:rPr lang="en-US" dirty="0" smtClean="0"/>
              <a:t>” to surround the words “wrote a webpage using HTML”.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6063" y="6119371"/>
            <a:ext cx="11036969" cy="2072362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 smtClean="0"/>
              <a:t>&lt;p&gt;You just </a:t>
            </a:r>
            <a:r>
              <a:rPr lang="en-US" dirty="0" smtClean="0"/>
              <a:t>&lt;</a:t>
            </a:r>
            <a:r>
              <a:rPr lang="en-US" dirty="0">
                <a:solidFill>
                  <a:srgbClr val="FF0000"/>
                </a:solidFill>
              </a:rPr>
              <a:t>span</a:t>
            </a:r>
            <a:r>
              <a:rPr lang="en-US" dirty="0"/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id</a:t>
            </a:r>
            <a:r>
              <a:rPr lang="en-US" dirty="0"/>
              <a:t>=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wrotepage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</a:t>
            </a:r>
            <a:r>
              <a:rPr lang="en-US" dirty="0"/>
              <a:t>&gt;wrote a webpage </a:t>
            </a:r>
            <a:r>
              <a:rPr lang="en-US" dirty="0" smtClean="0"/>
              <a:t>	using HTML</a:t>
            </a:r>
            <a:r>
              <a:rPr lang="en-US" dirty="0"/>
              <a:t>&lt;</a:t>
            </a:r>
            <a:r>
              <a:rPr lang="en-US" dirty="0">
                <a:solidFill>
                  <a:srgbClr val="FF0000"/>
                </a:solidFill>
              </a:rPr>
              <a:t>/span</a:t>
            </a:r>
            <a:r>
              <a:rPr lang="en-US" dirty="0"/>
              <a:t>&gt; </a:t>
            </a:r>
            <a:r>
              <a:rPr lang="en-US" sz="2800" dirty="0" smtClean="0"/>
              <a:t>at &lt;a 	</a:t>
            </a:r>
            <a:r>
              <a:rPr lang="en-US" sz="2800" dirty="0" err="1" smtClean="0"/>
              <a:t>href</a:t>
            </a:r>
            <a:r>
              <a:rPr lang="en-US" sz="2800" dirty="0" smtClean="0"/>
              <a:t>=http://www.detroitedisonpsa.org&gt;DEPSA&lt;/a&gt;</a:t>
            </a:r>
            <a:br>
              <a:rPr lang="en-US" sz="2800" dirty="0" smtClean="0"/>
            </a:br>
            <a:r>
              <a:rPr lang="en-US" sz="2800" dirty="0" smtClean="0"/>
              <a:t>&lt;/p&gt;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15208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useSpan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on the web page when you’ve made this change?</a:t>
            </a:r>
          </a:p>
          <a:p>
            <a:r>
              <a:rPr lang="en-US" dirty="0" smtClean="0"/>
              <a:t>Now try adding the attribute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style</a:t>
            </a:r>
            <a:r>
              <a:rPr lang="en-US" dirty="0" smtClean="0"/>
              <a:t>=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“color:#0000FF;”</a:t>
            </a:r>
            <a:r>
              <a:rPr lang="en-US" dirty="0" smtClean="0"/>
              <a:t> to the &lt;span&gt;. What changes?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5071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69958"/>
            <a:ext cx="11099800" cy="62865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There are a lot of steps, so hold on!!</a:t>
            </a:r>
          </a:p>
          <a:p>
            <a:r>
              <a:rPr lang="en-US" dirty="0" smtClean="0"/>
              <a:t>Now delete the style attributes you just added to &lt;div&gt; and &lt;span&gt;.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Open a new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Write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17635880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#header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background-color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red;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#</a:t>
            </a:r>
            <a:r>
              <a:rPr lang="en-US" dirty="0" err="1" smtClean="0">
                <a:solidFill>
                  <a:schemeClr val="tx1"/>
                </a:solidFill>
              </a:rPr>
              <a:t>wrotepage</a:t>
            </a:r>
            <a:r>
              <a:rPr lang="en-US" dirty="0" smtClean="0">
                <a:solidFill>
                  <a:schemeClr val="tx1"/>
                </a:solidFill>
              </a:rPr>
              <a:t> {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rgbClr val="FFFF00"/>
                </a:solidFill>
              </a:rPr>
              <a:t>color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smtClean="0">
                <a:solidFill>
                  <a:srgbClr val="308B16"/>
                </a:solidFill>
              </a:rPr>
              <a:t>green;</a:t>
            </a:r>
            <a:br>
              <a:rPr lang="en-US" dirty="0" smtClean="0">
                <a:solidFill>
                  <a:srgbClr val="308B16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66237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Go to File &gt; Save As…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folder called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in the same folder that holds </a:t>
            </a:r>
            <a:r>
              <a:rPr lang="en-US" dirty="0" err="1" smtClean="0">
                <a:solidFill>
                  <a:schemeClr val="tx1"/>
                </a:solidFill>
              </a:rPr>
              <a:t>helloWorldHTML.html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Inside this </a:t>
            </a:r>
            <a:r>
              <a:rPr lang="en-US" dirty="0" err="1" smtClean="0">
                <a:solidFill>
                  <a:schemeClr val="tx1"/>
                </a:solidFill>
              </a:rPr>
              <a:t>css</a:t>
            </a:r>
            <a:r>
              <a:rPr lang="en-US" dirty="0" smtClean="0">
                <a:solidFill>
                  <a:schemeClr val="tx1"/>
                </a:solidFill>
              </a:rPr>
              <a:t> folder, save the document as </a:t>
            </a:r>
            <a:r>
              <a:rPr lang="en-US" dirty="0" err="1" smtClean="0">
                <a:solidFill>
                  <a:schemeClr val="tx1"/>
                </a:solidFill>
              </a:rPr>
              <a:t>helloWorldHTML-stylesheet.css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2936603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ry{</a:t>
            </a:r>
            <a:r>
              <a:rPr lang="en-US" dirty="0" err="1" smtClean="0"/>
              <a:t>useCss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263" y="2590800"/>
            <a:ext cx="12079705" cy="6286500"/>
          </a:xfrm>
          <a:ln>
            <a:noFill/>
          </a:ln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Go back to </a:t>
            </a:r>
            <a:r>
              <a:rPr lang="en-US" dirty="0" err="1" smtClean="0">
                <a:solidFill>
                  <a:schemeClr val="tx1"/>
                </a:solidFill>
              </a:rPr>
              <a:t>index.html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Add &lt;</a:t>
            </a:r>
            <a:r>
              <a:rPr lang="en-US" dirty="0" smtClean="0">
                <a:solidFill>
                  <a:srgbClr val="FF0000"/>
                </a:solidFill>
              </a:rPr>
              <a:t>link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href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err="1" smtClean="0">
                <a:solidFill>
                  <a:srgbClr val="92D050"/>
                </a:solidFill>
              </a:rPr>
              <a:t>css</a:t>
            </a:r>
            <a:r>
              <a:rPr lang="en-US" dirty="0" smtClean="0">
                <a:solidFill>
                  <a:srgbClr val="92D050"/>
                </a:solidFill>
              </a:rPr>
              <a:t>/</a:t>
            </a:r>
            <a:r>
              <a:rPr lang="en-US" dirty="0" err="1" smtClean="0">
                <a:solidFill>
                  <a:srgbClr val="92D050"/>
                </a:solidFill>
              </a:rPr>
              <a:t>helloWorldHTML-stylesheet.css</a:t>
            </a:r>
            <a:r>
              <a:rPr lang="en-US" dirty="0" smtClean="0">
                <a:solidFill>
                  <a:schemeClr val="tx1"/>
                </a:solidFill>
              </a:rPr>
              <a:t>” </a:t>
            </a:r>
            <a:r>
              <a:rPr lang="en-US" dirty="0" err="1" smtClean="0">
                <a:solidFill>
                  <a:srgbClr val="FFC000"/>
                </a:solidFill>
              </a:rPr>
              <a:t>rel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smtClean="0">
                <a:solidFill>
                  <a:srgbClr val="92D050"/>
                </a:solidFill>
              </a:rPr>
              <a:t>stylesheet</a:t>
            </a:r>
            <a:r>
              <a:rPr lang="en-US" dirty="0" smtClean="0">
                <a:solidFill>
                  <a:schemeClr val="tx1"/>
                </a:solidFill>
              </a:rPr>
              <a:t>”&gt; to the &lt;head&gt; element.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Save the document.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Refresh the page (</a:t>
            </a:r>
            <a:r>
              <a:rPr lang="en-US" dirty="0" err="1" smtClean="0">
                <a:solidFill>
                  <a:schemeClr val="tx1"/>
                </a:solidFill>
              </a:rPr>
              <a:t>helloWorldHTML.html</a:t>
            </a:r>
            <a:r>
              <a:rPr lang="en-US" dirty="0" smtClean="0">
                <a:solidFill>
                  <a:schemeClr val="tx1"/>
                </a:solidFill>
              </a:rPr>
              <a:t>) in the browser.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What happens? Discuss.</a:t>
            </a:r>
          </a:p>
        </p:txBody>
      </p:sp>
    </p:spTree>
    <p:extLst>
      <p:ext uri="{BB962C8B-B14F-4D97-AF65-F5344CB8AC3E}">
        <p14:creationId xmlns:p14="http://schemas.microsoft.com/office/powerpoint/2010/main" val="6003287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Takeaway: &lt;div&gt; and &lt;span&gt; are useful for grouping items together, and for styling them…</a:t>
            </a:r>
          </a:p>
          <a:p>
            <a:r>
              <a:rPr lang="en-US" dirty="0" smtClean="0"/>
              <a:t>But what is this CSS magic?</a:t>
            </a:r>
          </a:p>
        </p:txBody>
      </p:sp>
    </p:spTree>
    <p:extLst>
      <p:ext uri="{BB962C8B-B14F-4D97-AF65-F5344CB8AC3E}">
        <p14:creationId xmlns:p14="http://schemas.microsoft.com/office/powerpoint/2010/main" val="18722932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Welcome!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6977873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About CSS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80017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Stands for “Cascading </a:t>
            </a:r>
            <a:r>
              <a:rPr lang="en-US" dirty="0"/>
              <a:t>S</a:t>
            </a:r>
            <a:r>
              <a:rPr lang="en-US" dirty="0" smtClean="0"/>
              <a:t>tyle </a:t>
            </a:r>
            <a:r>
              <a:rPr lang="en-US" dirty="0"/>
              <a:t>S</a:t>
            </a:r>
            <a:r>
              <a:rPr lang="en-US" dirty="0" smtClean="0"/>
              <a:t>heets”</a:t>
            </a:r>
            <a:endParaRPr lang="en-US" dirty="0"/>
          </a:p>
          <a:p>
            <a:r>
              <a:rPr lang="en-US" dirty="0" smtClean="0"/>
              <a:t>Controls the presentation of the page</a:t>
            </a:r>
          </a:p>
          <a:p>
            <a:r>
              <a:rPr lang="en-US" dirty="0" smtClean="0"/>
              <a:t>Separates presentation from content</a:t>
            </a:r>
          </a:p>
          <a:p>
            <a:r>
              <a:rPr lang="en-US" dirty="0" smtClean="0"/>
              <a:t>Read from top to bottom</a:t>
            </a:r>
          </a:p>
        </p:txBody>
      </p:sp>
    </p:spTree>
    <p:extLst>
      <p:ext uri="{BB962C8B-B14F-4D97-AF65-F5344CB8AC3E}">
        <p14:creationId xmlns:p14="http://schemas.microsoft.com/office/powerpoint/2010/main" val="34189842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Applies rules to different parts of HTML text to make it look different</a:t>
            </a:r>
          </a:p>
          <a:p>
            <a:r>
              <a:rPr lang="en-US" dirty="0" smtClean="0"/>
              <a:t>Treats each element like it lives in an invisible box, then applies that rule to everything in the box.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251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usually a good idea to put your CSS in a separate document. That way, you can switch styles by just changing a link.</a:t>
            </a:r>
          </a:p>
          <a:p>
            <a:r>
              <a:rPr lang="en-US" dirty="0" smtClean="0"/>
              <a:t>If you have to put it in the same document, you can put the CSS code in a &lt;style&gt;&lt;/style&gt; element inside the &lt;head&gt;&lt;/head&gt; element.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3039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222" y="4303017"/>
            <a:ext cx="6574063" cy="49305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52500" y="2887368"/>
            <a:ext cx="1109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rule is made up of a selector and a declaration. </a:t>
            </a:r>
          </a:p>
        </p:txBody>
      </p:sp>
    </p:spTree>
    <p:extLst>
      <p:ext uri="{BB962C8B-B14F-4D97-AF65-F5344CB8AC3E}">
        <p14:creationId xmlns:p14="http://schemas.microsoft.com/office/powerpoint/2010/main" val="21419340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608" y="4401085"/>
            <a:ext cx="6693871" cy="50204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2810" y="3255672"/>
            <a:ext cx="10259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2500" y="2887368"/>
            <a:ext cx="11099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l">
              <a:buFont typeface="Arial"/>
              <a:buChar char="•"/>
            </a:pPr>
            <a:r>
              <a:rPr lang="en-US" dirty="0" smtClean="0"/>
              <a:t>A declaration is made up of a property and a value. </a:t>
            </a:r>
          </a:p>
        </p:txBody>
      </p:sp>
    </p:spTree>
    <p:extLst>
      <p:ext uri="{BB962C8B-B14F-4D97-AF65-F5344CB8AC3E}">
        <p14:creationId xmlns:p14="http://schemas.microsoft.com/office/powerpoint/2010/main" val="30325343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048021"/>
            <a:ext cx="11099800" cy="1757947"/>
          </a:xfrm>
        </p:spPr>
        <p:txBody>
          <a:bodyPr>
            <a:noAutofit/>
          </a:bodyPr>
          <a:lstStyle/>
          <a:p>
            <a:r>
              <a:rPr lang="en-US" sz="3600" dirty="0" smtClean="0"/>
              <a:t>Rules can be made for </a:t>
            </a:r>
            <a:r>
              <a:rPr lang="en-US" sz="3600" i="1" dirty="0" smtClean="0"/>
              <a:t>specific elements</a:t>
            </a:r>
            <a:r>
              <a:rPr lang="en-US" sz="3600" dirty="0" smtClean="0"/>
              <a:t> using their</a:t>
            </a:r>
            <a:r>
              <a:rPr lang="en-US" sz="3600" b="1" dirty="0" smtClean="0"/>
              <a:t> ids</a:t>
            </a:r>
            <a:r>
              <a:rPr lang="en-US" sz="3600" dirty="0" smtClean="0"/>
              <a:t> (# in front of selector)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29463" y="3820050"/>
            <a:ext cx="2745874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 err="1"/>
              <a:t>idname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smtClean="0"/>
              <a:t>…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29463" y="7391468"/>
            <a:ext cx="1879600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 anchorCtr="1">
            <a:spAutoFit/>
          </a:bodyPr>
          <a:lstStyle/>
          <a:p>
            <a:pPr algn="l"/>
            <a:r>
              <a:rPr lang="en-US" dirty="0"/>
              <a:t>body </a:t>
            </a:r>
            <a:r>
              <a:rPr lang="en-US" dirty="0" smtClean="0"/>
              <a:t>{	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	</a:t>
            </a:r>
            <a:r>
              <a:rPr lang="en-US" dirty="0" smtClean="0"/>
              <a:t>…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894" y="5612800"/>
            <a:ext cx="11053011" cy="23185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71500" indent="-571500" algn="l">
              <a:buFont typeface="Arial" charset="0"/>
              <a:buChar char="•"/>
            </a:pPr>
            <a:r>
              <a:rPr lang="en-US" dirty="0"/>
              <a:t>Or they can be made for all of a certain </a:t>
            </a:r>
            <a:r>
              <a:rPr lang="en-US" i="1" dirty="0"/>
              <a:t>type of </a:t>
            </a:r>
            <a:r>
              <a:rPr lang="en-US" i="1" dirty="0" smtClean="0"/>
              <a:t>element </a:t>
            </a:r>
            <a:r>
              <a:rPr lang="en-US" dirty="0" smtClean="0"/>
              <a:t>using their </a:t>
            </a:r>
            <a:r>
              <a:rPr lang="en-US" b="1" dirty="0" smtClean="0"/>
              <a:t>name</a:t>
            </a:r>
            <a:r>
              <a:rPr lang="en-US" dirty="0"/>
              <a:t> </a:t>
            </a:r>
            <a:r>
              <a:rPr lang="en-US" dirty="0" smtClean="0"/>
              <a:t>(nothing </a:t>
            </a:r>
            <a:r>
              <a:rPr lang="en-US" dirty="0"/>
              <a:t>required in front of </a:t>
            </a:r>
            <a:r>
              <a:rPr lang="en-US" dirty="0" smtClean="0"/>
              <a:t>selector)</a:t>
            </a:r>
            <a:endParaRPr lang="en-US" dirty="0"/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90572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053389"/>
            <a:ext cx="11099800" cy="4700337"/>
          </a:xfrm>
        </p:spPr>
        <p:txBody>
          <a:bodyPr>
            <a:normAutofit/>
          </a:bodyPr>
          <a:lstStyle/>
          <a:p>
            <a:r>
              <a:rPr lang="en-US" dirty="0" smtClean="0"/>
              <a:t>We can also make rules for something called a </a:t>
            </a:r>
            <a:r>
              <a:rPr lang="en-US" b="1" dirty="0" smtClean="0"/>
              <a:t>class</a:t>
            </a:r>
            <a:r>
              <a:rPr lang="en-US" dirty="0" smtClean="0"/>
              <a:t>. A class is just another attribute you give an element to identify it, kind of like a label for grouping different elements together.</a:t>
            </a:r>
          </a:p>
          <a:p>
            <a:r>
              <a:rPr lang="en-US" dirty="0" smtClean="0"/>
              <a:t>A CSS rule for a class will have a period in front of it.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17432" y="6788529"/>
            <a:ext cx="3256547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b="1" dirty="0"/>
              <a:t>.</a:t>
            </a:r>
            <a:r>
              <a:rPr lang="en-US" dirty="0" err="1"/>
              <a:t>thisclass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 smtClean="0"/>
              <a:t>	…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49350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Example: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(</a:t>
            </a:r>
            <a:r>
              <a:rPr lang="en-US" dirty="0" smtClean="0"/>
              <a:t>HTML)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&lt;</a:t>
            </a:r>
            <a:r>
              <a:rPr lang="en-US" dirty="0" smtClean="0">
                <a:solidFill>
                  <a:srgbClr val="FF0000"/>
                </a:solidFill>
              </a:rPr>
              <a:t>div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class</a:t>
            </a:r>
            <a:r>
              <a:rPr lang="en-US" dirty="0" smtClean="0">
                <a:solidFill>
                  <a:schemeClr val="tx1"/>
                </a:solidFill>
              </a:rPr>
              <a:t>=“</a:t>
            </a:r>
            <a:r>
              <a:rPr lang="en-US" dirty="0" smtClean="0">
                <a:solidFill>
                  <a:srgbClr val="92D050"/>
                </a:solidFill>
              </a:rPr>
              <a:t>page</a:t>
            </a:r>
            <a:r>
              <a:rPr lang="en-US" dirty="0" smtClean="0">
                <a:solidFill>
                  <a:schemeClr val="tx1"/>
                </a:solidFill>
              </a:rPr>
              <a:t>”&gt;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&lt;</a:t>
            </a:r>
            <a:r>
              <a:rPr lang="en-US" dirty="0">
                <a:solidFill>
                  <a:srgbClr val="FF0000"/>
                </a:solidFill>
              </a:rPr>
              <a:t>h1</a:t>
            </a:r>
            <a:r>
              <a:rPr lang="en-US" dirty="0"/>
              <a:t>&gt;Potatoes&lt;/</a:t>
            </a:r>
            <a:r>
              <a:rPr lang="en-US" dirty="0">
                <a:solidFill>
                  <a:srgbClr val="FF0000"/>
                </a:solidFill>
              </a:rPr>
              <a:t>h1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/>
              <a:t>&gt;There are so many types of potatoes.&lt;/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/>
              <a:t>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/>
              <a:t>&gt;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 smtClean="0"/>
              <a:t>(CSS)</a:t>
            </a:r>
            <a:br>
              <a:rPr lang="en-US" dirty="0" smtClean="0"/>
            </a:br>
            <a:r>
              <a:rPr lang="en-US" dirty="0" smtClean="0">
                <a:solidFill>
                  <a:srgbClr val="FFC000"/>
                </a:solidFill>
              </a:rPr>
              <a:t>.page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/>
                </a:solidFill>
              </a:rPr>
              <a:t>border: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1px solid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background-color: </a:t>
            </a:r>
            <a:r>
              <a:rPr lang="en-US" dirty="0" smtClean="0">
                <a:solidFill>
                  <a:srgbClr val="FFC000"/>
                </a:solidFill>
              </a:rPr>
              <a:t>#</a:t>
            </a:r>
            <a:r>
              <a:rPr lang="en-US" dirty="0" err="1" smtClean="0">
                <a:solidFill>
                  <a:srgbClr val="FFC000"/>
                </a:solidFill>
              </a:rPr>
              <a:t>efefef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916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5622758"/>
          </a:xfrm>
        </p:spPr>
        <p:txBody>
          <a:bodyPr anchor="t"/>
          <a:lstStyle/>
          <a:p>
            <a:r>
              <a:rPr lang="en-US" dirty="0" smtClean="0"/>
              <a:t>Block &amp; Inline Elements</a:t>
            </a:r>
          </a:p>
          <a:p>
            <a:r>
              <a:rPr lang="en-US" dirty="0" smtClean="0"/>
              <a:t>About CSS</a:t>
            </a:r>
            <a:endParaRPr lang="en-US" dirty="0"/>
          </a:p>
          <a:p>
            <a:r>
              <a:rPr lang="en-US" dirty="0" smtClean="0"/>
              <a:t>CSS Style Precedence</a:t>
            </a:r>
            <a:endParaRPr lang="en-US" dirty="0"/>
          </a:p>
          <a:p>
            <a:r>
              <a:rPr lang="en-US" dirty="0" smtClean="0"/>
              <a:t>Style a Sample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784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Rules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Once you know how to write a CSS rule, you can just keep learning what declarations to use (and how) on different elements!</a:t>
            </a:r>
          </a:p>
        </p:txBody>
      </p:sp>
    </p:spTree>
    <p:extLst>
      <p:ext uri="{BB962C8B-B14F-4D97-AF65-F5344CB8AC3E}">
        <p14:creationId xmlns:p14="http://schemas.microsoft.com/office/powerpoint/2010/main" val="11364141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lh3.googleusercontent.com/WI4DxJIGeYRl5Jf9Mm7LQTHXSn5LH9iyyX_Vb-hcSrhCXeRb-R1nit5nXxEFHTSGVCq3CuSHXafmeuaJneN-G6wYWpvkP84Ga2EdZpptTZvAWd4xvecDlD-eGMwcOTTzeuqE8n-Z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144378"/>
            <a:ext cx="6288505" cy="94808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94139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11834194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CSS Style Precedence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605046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Style Precedence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You’re going to teach us </a:t>
            </a:r>
            <a:r>
              <a:rPr lang="en-US" dirty="0" smtClean="0"/>
              <a:t>(</a:t>
            </a:r>
            <a:r>
              <a:rPr lang="en-US" i="1" dirty="0" smtClean="0"/>
              <a:t>yes, you read that right</a:t>
            </a:r>
            <a:r>
              <a:rPr lang="en-US" dirty="0" smtClean="0"/>
              <a:t>) </a:t>
            </a:r>
            <a:r>
              <a:rPr lang="en-US" b="1" dirty="0" smtClean="0"/>
              <a:t>which CSS rules are most important in conflict situations.</a:t>
            </a:r>
          </a:p>
        </p:txBody>
      </p:sp>
    </p:spTree>
    <p:extLst>
      <p:ext uri="{BB962C8B-B14F-4D97-AF65-F5344CB8AC3E}">
        <p14:creationId xmlns:p14="http://schemas.microsoft.com/office/powerpoint/2010/main" val="32675353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[0]= “Last Rule”</a:t>
            </a:r>
            <a:r>
              <a:rPr lang="en-US" dirty="0"/>
              <a:t>;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err="1" smtClean="0"/>
              <a:t>halfTheClass</a:t>
            </a:r>
            <a:r>
              <a:rPr lang="en-US" dirty="0" smtClean="0"/>
              <a:t>[1]= “Specificity”;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eacher[0] = “Important”;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t</a:t>
            </a:r>
            <a:r>
              <a:rPr lang="en-US" dirty="0" smtClean="0"/>
              <a:t>eacher[1] = “Inheritance”;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(Questions on the next slide)</a:t>
            </a:r>
          </a:p>
        </p:txBody>
      </p:sp>
    </p:spTree>
    <p:extLst>
      <p:ext uri="{BB962C8B-B14F-4D97-AF65-F5344CB8AC3E}">
        <p14:creationId xmlns:p14="http://schemas.microsoft.com/office/powerpoint/2010/main" val="13700669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“Last Rule”:</a:t>
            </a:r>
          </a:p>
          <a:p>
            <a:r>
              <a:rPr lang="en-US" dirty="0" smtClean="0"/>
              <a:t>Make two CSS rules that apply to the same selector, but give them different values.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87263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“Specificity”:</a:t>
            </a:r>
          </a:p>
          <a:p>
            <a:r>
              <a:rPr lang="en-US" dirty="0" smtClean="0"/>
              <a:t>Make one CSS rule that applies to multiple elements on a page (e.g., to a certain tag).</a:t>
            </a:r>
          </a:p>
          <a:p>
            <a:r>
              <a:rPr lang="en-US" dirty="0" smtClean="0"/>
              <a:t>Then, make another that applies to just one of those elements (e.g., to a specific id or class).</a:t>
            </a:r>
          </a:p>
          <a:p>
            <a:r>
              <a:rPr lang="en-US" dirty="0" smtClean="0"/>
              <a:t>What happens on the page? What rule can you come up with from this?</a:t>
            </a:r>
          </a:p>
        </p:txBody>
      </p:sp>
    </p:spTree>
    <p:extLst>
      <p:ext uri="{BB962C8B-B14F-4D97-AF65-F5344CB8AC3E}">
        <p14:creationId xmlns:p14="http://schemas.microsoft.com/office/powerpoint/2010/main" val="12035271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3633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“Importance”:</a:t>
            </a:r>
          </a:p>
          <a:p>
            <a:r>
              <a:rPr lang="en-US" dirty="0" smtClean="0"/>
              <a:t>Putting !important after a value shows that it should take precedence over other rules that apply to the same element.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6273" y="6954275"/>
            <a:ext cx="6192253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>
                <a:solidFill>
                  <a:srgbClr val="FF0000"/>
                </a:solidFill>
              </a:rPr>
              <a:t>div p 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font-size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: 14px </a:t>
            </a:r>
            <a:r>
              <a:rPr lang="en-US" dirty="0">
                <a:solidFill>
                  <a:srgbClr val="7030A0"/>
                </a:solidFill>
              </a:rPr>
              <a:t>!</a:t>
            </a:r>
            <a:r>
              <a:rPr lang="en-US" dirty="0" smtClean="0">
                <a:solidFill>
                  <a:srgbClr val="7030A0"/>
                </a:solidFill>
              </a:rPr>
              <a:t>important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68169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“Inheritance”:</a:t>
            </a:r>
          </a:p>
          <a:p>
            <a:r>
              <a:rPr lang="en-US" dirty="0" smtClean="0"/>
              <a:t>An inherited property is one that is automatically applied to an element because it has already been applied to a parent element (the element that contains it).</a:t>
            </a:r>
          </a:p>
          <a:p>
            <a:r>
              <a:rPr lang="en-US" dirty="0" smtClean="0"/>
              <a:t>Example: specifying font-family and color properties on &lt;body&gt; makes them apply to most child elements.</a:t>
            </a:r>
          </a:p>
        </p:txBody>
      </p:sp>
    </p:spTree>
    <p:extLst>
      <p:ext uri="{BB962C8B-B14F-4D97-AF65-F5344CB8AC3E}">
        <p14:creationId xmlns:p14="http://schemas.microsoft.com/office/powerpoint/2010/main" val="2351751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533400" y="3225800"/>
            <a:ext cx="12085320" cy="3302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try{</a:t>
            </a:r>
            <a:r>
              <a:rPr lang="en-US" sz="7200" dirty="0" err="1" smtClean="0"/>
              <a:t>whatDoYouRemember</a:t>
            </a:r>
            <a:r>
              <a:rPr lang="en-US" sz="7200" dirty="0" smtClean="0"/>
              <a:t>();</a:t>
            </a:r>
            <a:r>
              <a:rPr lang="en-US" dirty="0" smtClean="0"/>
              <a:t>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29212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teachTheClass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33447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“Inheritance” (continued):</a:t>
            </a:r>
          </a:p>
          <a:p>
            <a:r>
              <a:rPr lang="en-US" dirty="0" smtClean="0"/>
              <a:t>If you want an element to inherit a property from its parent that it wouldn’t normally inherit, use the value inherit.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1557" y="6231836"/>
            <a:ext cx="7090611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dirty="0">
                <a:solidFill>
                  <a:srgbClr val="FFC000"/>
                </a:solidFill>
              </a:rPr>
              <a:t>.page 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border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: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1px </a:t>
            </a:r>
            <a:r>
              <a:rPr lang="en-US" dirty="0">
                <a:solidFill>
                  <a:schemeClr val="tx1"/>
                </a:solidFill>
              </a:rPr>
              <a:t>solid</a:t>
            </a:r>
            <a:r>
              <a:rPr lang="en-US" dirty="0">
                <a:solidFill>
                  <a:srgbClr val="FFC000"/>
                </a:solidFill>
              </a:rPr>
              <a:t> #</a:t>
            </a:r>
            <a:r>
              <a:rPr lang="en-US" dirty="0">
                <a:solidFill>
                  <a:srgbClr val="00B0F0"/>
                </a:solidFill>
              </a:rPr>
              <a:t>665544</a:t>
            </a:r>
            <a:r>
              <a:rPr lang="en-US" dirty="0" smtClean="0"/>
              <a:t>;	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background-color</a:t>
            </a:r>
            <a:r>
              <a:rPr lang="en-US" dirty="0"/>
              <a:t>: </a:t>
            </a:r>
            <a:r>
              <a:rPr lang="en-US" dirty="0">
                <a:solidFill>
                  <a:srgbClr val="FFC000"/>
                </a:solidFill>
              </a:rPr>
              <a:t>#</a:t>
            </a:r>
            <a:r>
              <a:rPr lang="en-US" dirty="0" err="1">
                <a:solidFill>
                  <a:srgbClr val="00B0F0"/>
                </a:solidFill>
              </a:rPr>
              <a:t>efefef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padding</a:t>
            </a:r>
            <a:r>
              <a:rPr lang="en-US" dirty="0"/>
              <a:t>: </a:t>
            </a:r>
            <a:r>
              <a:rPr lang="en-US" dirty="0">
                <a:solidFill>
                  <a:schemeClr val="tx1"/>
                </a:solidFill>
              </a:rPr>
              <a:t>inherit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}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40306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76" y="1365787"/>
            <a:ext cx="12584624" cy="7078851"/>
          </a:xfrm>
        </p:spPr>
      </p:pic>
      <p:sp>
        <p:nvSpPr>
          <p:cNvPr id="6" name="TextBox 5"/>
          <p:cNvSpPr txBox="1"/>
          <p:nvPr/>
        </p:nvSpPr>
        <p:spPr>
          <a:xfrm>
            <a:off x="7113722" y="8250016"/>
            <a:ext cx="568787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Time Remaining: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5 </a:t>
            </a:r>
            <a:r>
              <a:rPr kumimoji="0" lang="en-US" sz="36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mins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9156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Huddle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4343400"/>
          </a:xfrm>
        </p:spPr>
        <p:txBody>
          <a:bodyPr anchor="t"/>
          <a:lstStyle/>
          <a:p>
            <a:r>
              <a:rPr lang="en-US" strike="sngStrike" dirty="0" smtClean="0"/>
              <a:t>Block &amp; Inline Elements</a:t>
            </a:r>
          </a:p>
          <a:p>
            <a:r>
              <a:rPr lang="en-US" strike="sngStrike" dirty="0" smtClean="0"/>
              <a:t>About CSS</a:t>
            </a:r>
          </a:p>
          <a:p>
            <a:r>
              <a:rPr lang="en-US" strike="sngStrike" dirty="0" smtClean="0"/>
              <a:t>CSS Style Precedence</a:t>
            </a:r>
          </a:p>
          <a:p>
            <a:r>
              <a:rPr lang="en-US" dirty="0" smtClean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42426501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Style a Sample Page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1825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will project a sample page on the board.</a:t>
            </a:r>
          </a:p>
          <a:p>
            <a:r>
              <a:rPr lang="en-US" dirty="0" smtClean="0"/>
              <a:t>Your goal, in teams of three, is to replicate the page </a:t>
            </a:r>
            <a:r>
              <a:rPr lang="en-US" i="1" dirty="0" smtClean="0"/>
              <a:t>as closely as possible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will give you a list of the properties that you must use.</a:t>
            </a:r>
          </a:p>
          <a:p>
            <a:r>
              <a:rPr lang="en-US" dirty="0" smtClean="0"/>
              <a:t>You have 30 minutes, followed by 10 minutes to present.</a:t>
            </a:r>
          </a:p>
        </p:txBody>
      </p:sp>
    </p:spTree>
    <p:extLst>
      <p:ext uri="{BB962C8B-B14F-4D97-AF65-F5344CB8AC3E}">
        <p14:creationId xmlns:p14="http://schemas.microsoft.com/office/powerpoint/2010/main" val="8602540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0472" y="298450"/>
            <a:ext cx="11099800" cy="2159000"/>
          </a:xfrm>
        </p:spPr>
        <p:txBody>
          <a:bodyPr/>
          <a:lstStyle/>
          <a:p>
            <a:r>
              <a:rPr lang="en-US" dirty="0" smtClean="0"/>
              <a:t>try{</a:t>
            </a:r>
            <a:r>
              <a:rPr lang="en-US" dirty="0" err="1" smtClean="0"/>
              <a:t>styleSamplePage</a:t>
            </a:r>
            <a:r>
              <a:rPr lang="en-US" dirty="0" smtClean="0"/>
              <a:t>();}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590800"/>
            <a:ext cx="4420375" cy="6286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Selectors: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body{} </a:t>
            </a:r>
            <a:br>
              <a:rPr lang="en-US" sz="2800" dirty="0" smtClean="0"/>
            </a:br>
            <a:r>
              <a:rPr lang="en-US" sz="2800" dirty="0" smtClean="0"/>
              <a:t>h1, h2, h3, a {}</a:t>
            </a:r>
            <a:br>
              <a:rPr lang="en-US" sz="2800" dirty="0" smtClean="0"/>
            </a:br>
            <a:r>
              <a:rPr lang="en-US" sz="2800" dirty="0" smtClean="0"/>
              <a:t>h1{}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h2{}</a:t>
            </a:r>
            <a:br>
              <a:rPr lang="en-US" sz="2800" dirty="0" smtClean="0"/>
            </a:br>
            <a:r>
              <a:rPr lang="en-US" sz="2800" dirty="0" smtClean="0"/>
              <a:t>h3{}</a:t>
            </a:r>
            <a:br>
              <a:rPr lang="en-US" sz="2800" dirty="0" smtClean="0"/>
            </a:br>
            <a:r>
              <a:rPr lang="en-US" sz="2800" dirty="0" smtClean="0"/>
              <a:t>p{}</a:t>
            </a:r>
            <a:br>
              <a:rPr lang="en-US" sz="2800" dirty="0" smtClean="0"/>
            </a:br>
            <a:r>
              <a:rPr lang="en-US" sz="2800" dirty="0" err="1" smtClean="0"/>
              <a:t>p.intro:first-line</a:t>
            </a:r>
            <a:r>
              <a:rPr lang="en-US" sz="2800" dirty="0" smtClean="0"/>
              <a:t>{}</a:t>
            </a:r>
            <a:br>
              <a:rPr lang="en-US" sz="2800" dirty="0" smtClean="0"/>
            </a:br>
            <a:r>
              <a:rPr lang="en-US" sz="2800" dirty="0" smtClean="0"/>
              <a:t>.credits{}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a{}</a:t>
            </a:r>
            <a:br>
              <a:rPr lang="en-US" sz="2800" dirty="0" smtClean="0"/>
            </a:br>
            <a:r>
              <a:rPr lang="en-US" sz="2800" dirty="0" err="1" smtClean="0"/>
              <a:t>a:hover</a:t>
            </a:r>
            <a:r>
              <a:rPr lang="en-US" sz="2800" dirty="0" smtClean="0"/>
              <a:t>{}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065813" y="3515178"/>
            <a:ext cx="8579757" cy="4437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0" anchor="ctr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8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>
              <a:buNone/>
            </a:pPr>
            <a:r>
              <a:rPr lang="en-US" sz="2800" b="1" dirty="0" smtClean="0"/>
              <a:t>Declarations: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/>
              <a:t>color: #0088dd;</a:t>
            </a:r>
            <a:br>
              <a:rPr lang="en-US" sz="2800" dirty="0"/>
            </a:br>
            <a:r>
              <a:rPr lang="en-US" sz="2800" dirty="0"/>
              <a:t>color: #665544;</a:t>
            </a:r>
            <a:br>
              <a:rPr lang="en-US" sz="2800" dirty="0"/>
            </a:br>
            <a:r>
              <a:rPr lang="en-US" sz="2800" dirty="0" smtClean="0"/>
              <a:t>font-weight: normal;</a:t>
            </a:r>
            <a:br>
              <a:rPr lang="en-US" sz="2800" dirty="0" smtClean="0"/>
            </a:br>
            <a:r>
              <a:rPr lang="en-US" sz="2800" dirty="0" smtClean="0"/>
              <a:t>font-weight: bold;</a:t>
            </a:r>
            <a:br>
              <a:rPr lang="en-US" sz="2800" dirty="0" smtClean="0"/>
            </a:br>
            <a:r>
              <a:rPr lang="en-US" sz="2800" dirty="0" smtClean="0"/>
              <a:t>font-style: italic;</a:t>
            </a:r>
            <a:br>
              <a:rPr lang="en-US" sz="2800" dirty="0" smtClean="0"/>
            </a:br>
            <a:r>
              <a:rPr lang="en-US" sz="2800" dirty="0" smtClean="0"/>
              <a:t>margin: 0px;</a:t>
            </a:r>
            <a:br>
              <a:rPr lang="en-US" sz="2800" dirty="0" smtClean="0"/>
            </a:br>
            <a:r>
              <a:rPr lang="en-US" sz="2800" dirty="0" smtClean="0"/>
              <a:t>font-size: 250%;</a:t>
            </a:r>
            <a:br>
              <a:rPr lang="en-US" sz="2800" dirty="0" smtClean="0"/>
            </a:br>
            <a:r>
              <a:rPr lang="en-US" sz="2800" dirty="0" smtClean="0"/>
              <a:t>font-size: 150%;</a:t>
            </a:r>
            <a:br>
              <a:rPr lang="en-US" sz="2800" dirty="0" smtClean="0"/>
            </a:br>
            <a:r>
              <a:rPr lang="en-US" sz="2800" dirty="0" smtClean="0"/>
              <a:t>font-size: 90%;</a:t>
            </a:r>
            <a:br>
              <a:rPr lang="en-US" sz="2800" dirty="0" smtClean="0"/>
            </a:br>
            <a:r>
              <a:rPr lang="en-US" sz="2800" dirty="0" smtClean="0"/>
              <a:t>text-align: right;</a:t>
            </a:r>
            <a:br>
              <a:rPr lang="en-US" sz="2800" dirty="0" smtClean="0"/>
            </a:br>
            <a:r>
              <a:rPr lang="en-US" sz="2800" dirty="0" smtClean="0"/>
              <a:t>text-transform: uppercase;</a:t>
            </a:r>
            <a:br>
              <a:rPr lang="en-US" sz="2800" dirty="0" smtClean="0"/>
            </a:br>
            <a:r>
              <a:rPr lang="en-US" sz="2800" dirty="0" smtClean="0"/>
              <a:t>letter-spacing: 0.2em;</a:t>
            </a:r>
            <a:br>
              <a:rPr lang="en-US" sz="2800" dirty="0" smtClean="0"/>
            </a:br>
            <a:r>
              <a:rPr lang="en-US" sz="2800" dirty="0" smtClean="0"/>
              <a:t>line-height: 1.4em;</a:t>
            </a:r>
            <a:br>
              <a:rPr lang="en-US" sz="2800" dirty="0" smtClean="0"/>
            </a:br>
            <a:r>
              <a:rPr lang="en-US" sz="2800" dirty="0" smtClean="0"/>
              <a:t>text-shadow: 2px 2px 3px #666666;</a:t>
            </a:r>
            <a:br>
              <a:rPr lang="en-US" sz="2800" dirty="0" smtClean="0"/>
            </a:br>
            <a:r>
              <a:rPr lang="en-US" sz="2800" dirty="0" smtClean="0"/>
              <a:t>text-decoration: none;</a:t>
            </a:r>
            <a:br>
              <a:rPr lang="en-US" sz="2800" dirty="0" smtClean="0"/>
            </a:br>
            <a:r>
              <a:rPr lang="en-US" sz="2800" dirty="0" smtClean="0"/>
              <a:t>text-decoration: underline; </a:t>
            </a:r>
            <a:br>
              <a:rPr lang="en-US" sz="2800" dirty="0" smtClean="0"/>
            </a:br>
            <a:r>
              <a:rPr lang="en-US" sz="2800" dirty="0" smtClean="0"/>
              <a:t>padding</a:t>
            </a:r>
            <a:r>
              <a:rPr lang="en-US" sz="2800" dirty="0"/>
              <a:t>: </a:t>
            </a:r>
            <a:r>
              <a:rPr lang="en-US" sz="2800" dirty="0" smtClean="0"/>
              <a:t>20px;</a:t>
            </a:r>
            <a:br>
              <a:rPr lang="en-US" sz="2800" dirty="0" smtClean="0"/>
            </a:br>
            <a:r>
              <a:rPr lang="en-US" sz="2800" dirty="0" smtClean="0"/>
              <a:t>padding-bottom: 10px;</a:t>
            </a:r>
          </a:p>
        </p:txBody>
      </p:sp>
    </p:spTree>
    <p:extLst>
      <p:ext uri="{BB962C8B-B14F-4D97-AF65-F5344CB8AC3E}">
        <p14:creationId xmlns:p14="http://schemas.microsoft.com/office/powerpoint/2010/main" val="19324607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4746" y="2014780"/>
            <a:ext cx="9174997" cy="60133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/>
              <a:t>f</a:t>
            </a:r>
            <a:r>
              <a:rPr lang="en-US" sz="4400" dirty="0" smtClean="0"/>
              <a:t>inally{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 smtClean="0"/>
              <a:t>	</a:t>
            </a:r>
            <a:r>
              <a:rPr lang="en-US" sz="4400" dirty="0" err="1" smtClean="0"/>
              <a:t>talkAboutWhatWe’veLearned</a:t>
            </a:r>
            <a:r>
              <a:rPr lang="en-US" sz="4400" dirty="0" smtClean="0"/>
              <a:t>();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effectLst/>
                <a:uFillTx/>
                <a:sym typeface="Helvetica Ligh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90515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We’re Done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26559" y="8281892"/>
            <a:ext cx="746329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At least… by our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definition of done.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799"/>
            <a:ext cx="11099800" cy="4993341"/>
          </a:xfrm>
        </p:spPr>
        <p:txBody>
          <a:bodyPr anchor="t">
            <a:normAutofit/>
          </a:bodyPr>
          <a:lstStyle/>
          <a:p>
            <a:r>
              <a:rPr lang="en-US" strike="sngStrike" dirty="0"/>
              <a:t>Block &amp; Inline Elements</a:t>
            </a:r>
          </a:p>
          <a:p>
            <a:r>
              <a:rPr lang="en-US" strike="sngStrike" dirty="0"/>
              <a:t>About CSS</a:t>
            </a:r>
          </a:p>
          <a:p>
            <a:r>
              <a:rPr lang="en-US" strike="sngStrike" dirty="0"/>
              <a:t>CSS Style Precedence</a:t>
            </a:r>
          </a:p>
          <a:p>
            <a:r>
              <a:rPr lang="en-US" strike="sngStrike" dirty="0"/>
              <a:t>Style a Sample Page</a:t>
            </a:r>
          </a:p>
        </p:txBody>
      </p:sp>
    </p:spTree>
    <p:extLst>
      <p:ext uri="{BB962C8B-B14F-4D97-AF65-F5344CB8AC3E}">
        <p14:creationId xmlns:p14="http://schemas.microsoft.com/office/powerpoint/2010/main" val="37827480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Block &amp; Inline Elements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always look like they start on a new </a:t>
            </a:r>
            <a:r>
              <a:rPr lang="en-US" dirty="0" smtClean="0"/>
              <a:t>line are called block elements.</a:t>
            </a:r>
            <a:endParaRPr lang="en-US" dirty="0"/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h1&gt;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p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li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607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Elements </a:t>
            </a:r>
            <a:r>
              <a:rPr lang="en-US" dirty="0"/>
              <a:t>that appear to continue on the same line are called inline elements.</a:t>
            </a:r>
          </a:p>
          <a:p>
            <a:r>
              <a:rPr lang="en-US" dirty="0" smtClean="0"/>
              <a:t>Examples: 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em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/>
              <a:t>img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832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&amp; Inline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We’ll look at two specific elements: </a:t>
            </a:r>
          </a:p>
          <a:p>
            <a:pPr marL="0" indent="0" algn="ctr">
              <a:buNone/>
            </a:pPr>
            <a:r>
              <a:rPr lang="en-US" dirty="0" smtClean="0"/>
              <a:t>div and span</a:t>
            </a:r>
          </a:p>
        </p:txBody>
      </p:sp>
    </p:spTree>
    <p:extLst>
      <p:ext uri="{BB962C8B-B14F-4D97-AF65-F5344CB8AC3E}">
        <p14:creationId xmlns:p14="http://schemas.microsoft.com/office/powerpoint/2010/main" val="29595457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&lt;div&gt;&lt;/div&gt;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block element</a:t>
            </a:r>
          </a:p>
          <a:p>
            <a:r>
              <a:rPr lang="en-US" dirty="0"/>
              <a:t>a</a:t>
            </a:r>
            <a:r>
              <a:rPr lang="en-US" dirty="0" smtClean="0"/>
              <a:t>bbreviation for “division”</a:t>
            </a:r>
          </a:p>
          <a:p>
            <a:r>
              <a:rPr lang="en-US" dirty="0" smtClean="0"/>
              <a:t>Used to group elements together in a block-level “box”</a:t>
            </a:r>
          </a:p>
          <a:p>
            <a:r>
              <a:rPr lang="en-US" dirty="0" smtClean="0"/>
              <a:t>Separates information it encloses from everything else</a:t>
            </a:r>
          </a:p>
          <a:p>
            <a:r>
              <a:rPr lang="en-US" dirty="0" smtClean="0"/>
              <a:t>Might be used for header, or to separate contents logically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73151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JS Class" id="{0DF67A0E-C290-B746-8CD6-1FCFB40FA6A0}" vid="{C5629D44-6B02-554F-9ED3-AE3028495284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25287</TotalTime>
  <Words>1691</Words>
  <Application>Microsoft Macintosh PowerPoint</Application>
  <PresentationFormat>Custom</PresentationFormat>
  <Paragraphs>210</Paragraphs>
  <Slides>47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Helvetica Light</vt:lpstr>
      <vt:lpstr>Helvetica Neue</vt:lpstr>
      <vt:lpstr>Arial</vt:lpstr>
      <vt:lpstr>Black</vt:lpstr>
      <vt:lpstr>Day 4 (MM/DD/YYYY)</vt:lpstr>
      <vt:lpstr>Welcome!</vt:lpstr>
      <vt:lpstr>Standup</vt:lpstr>
      <vt:lpstr>try{whatDoYouRemember();}</vt:lpstr>
      <vt:lpstr>Block &amp; Inline Elements</vt:lpstr>
      <vt:lpstr>Block Elements</vt:lpstr>
      <vt:lpstr>Inline Elements</vt:lpstr>
      <vt:lpstr>Block &amp; Inline Elements</vt:lpstr>
      <vt:lpstr>&lt;div&gt;&lt;/div&gt;</vt:lpstr>
      <vt:lpstr>&lt;span&gt;&lt;/span&gt;</vt:lpstr>
      <vt:lpstr>try{useDiv();}</vt:lpstr>
      <vt:lpstr>try{useDiv();}</vt:lpstr>
      <vt:lpstr>try{useSpan();}</vt:lpstr>
      <vt:lpstr>try{useSpan();}</vt:lpstr>
      <vt:lpstr>try{useCss();}</vt:lpstr>
      <vt:lpstr>try{useCss();}</vt:lpstr>
      <vt:lpstr>try{useCss();}</vt:lpstr>
      <vt:lpstr>try{useCss();}</vt:lpstr>
      <vt:lpstr>Block &amp; Inline Elements</vt:lpstr>
      <vt:lpstr>Huddle</vt:lpstr>
      <vt:lpstr>About CSS</vt:lpstr>
      <vt:lpstr>CSS</vt:lpstr>
      <vt:lpstr>CSS</vt:lpstr>
      <vt:lpstr>CSS</vt:lpstr>
      <vt:lpstr>CSS</vt:lpstr>
      <vt:lpstr>CSS</vt:lpstr>
      <vt:lpstr>CSS Rules</vt:lpstr>
      <vt:lpstr>CSS Rules</vt:lpstr>
      <vt:lpstr>CSS Rules</vt:lpstr>
      <vt:lpstr>CSS Rules</vt:lpstr>
      <vt:lpstr>PowerPoint Presentation</vt:lpstr>
      <vt:lpstr>Huddle</vt:lpstr>
      <vt:lpstr>CSS Style Precedence</vt:lpstr>
      <vt:lpstr>CSS Style Precedence</vt:lpstr>
      <vt:lpstr>try{teachTheClass();}</vt:lpstr>
      <vt:lpstr>try{teachTheClass();}</vt:lpstr>
      <vt:lpstr>try{teachTheClass();}</vt:lpstr>
      <vt:lpstr>try{teachTheClass();}</vt:lpstr>
      <vt:lpstr>try{teachTheClass();}</vt:lpstr>
      <vt:lpstr>try{teachTheClass();}</vt:lpstr>
      <vt:lpstr>PowerPoint Presentation</vt:lpstr>
      <vt:lpstr>Huddle</vt:lpstr>
      <vt:lpstr>Style a Sample Page</vt:lpstr>
      <vt:lpstr>try{styleSamplePage();}</vt:lpstr>
      <vt:lpstr>try{styleSamplePage();}</vt:lpstr>
      <vt:lpstr>PowerPoint Presentation</vt:lpstr>
      <vt:lpstr>Now We’re Done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 (MM/DD/YYYY)</dc:title>
  <cp:lastModifiedBy>Brandy Foster</cp:lastModifiedBy>
  <cp:revision>123</cp:revision>
  <dcterms:modified xsi:type="dcterms:W3CDTF">2016-01-27T05:35:12Z</dcterms:modified>
</cp:coreProperties>
</file>